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9" r:id="rId2"/>
    <p:sldId id="270" r:id="rId3"/>
    <p:sldId id="257" r:id="rId4"/>
    <p:sldId id="259" r:id="rId5"/>
    <p:sldId id="260" r:id="rId6"/>
    <p:sldId id="261" r:id="rId7"/>
    <p:sldId id="262" r:id="rId8"/>
    <p:sldId id="264" r:id="rId9"/>
    <p:sldId id="263" r:id="rId10"/>
    <p:sldId id="271" r:id="rId11"/>
    <p:sldId id="265" r:id="rId12"/>
  </p:sldIdLst>
  <p:sldSz cx="14630400" cy="8229600"/>
  <p:notesSz cx="8229600" cy="14630400"/>
  <p:embeddedFontLst>
    <p:embeddedFont>
      <p:font typeface="Quattrocento" panose="020B0604020202020204" charset="0"/>
      <p:regular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ambria" panose="02040503050406030204" pitchFamily="18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49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0331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1243013"/>
            <a:ext cx="5964237" cy="3355975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76117" y="4784835"/>
            <a:ext cx="5408930" cy="39148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8851"/>
          </a:xfrm>
          <a:prstGeom prst="rect">
            <a:avLst/>
          </a:prstGeom>
        </p:spPr>
        <p:txBody>
          <a:bodyPr/>
          <a:lstStyle/>
          <a:p>
            <a:fld id="{DAB949B3-C4AB-4FB2-8B24-B07A558BD59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26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65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/>
          <a:lstStyle/>
          <a:p>
            <a:fld id="{F4AA89A1-F17A-4D3D-AC08-D16056C16514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681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/>
          <a:lstStyle/>
          <a:p>
            <a:fld id="{F4AA89A1-F17A-4D3D-AC08-D16056C16514}" type="datetimeFigureOut">
              <a:rPr lang="en-IN" smtClean="0"/>
              <a:t>04-02-2025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727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 Admission Drive 2021-22-final-2_Page_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08829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76457"/>
            <a:ext cx="857535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 smtClean="0">
                <a:solidFill>
                  <a:srgbClr val="FFD9BE"/>
                </a:solidFill>
                <a:latin typeface="Quattrocento" pitchFamily="34" charset="0"/>
              </a:rPr>
              <a:t>MILESTONE</a:t>
            </a:r>
            <a:endParaRPr lang="en-US" sz="4400" b="1" dirty="0"/>
          </a:p>
        </p:txBody>
      </p:sp>
      <p:sp>
        <p:nvSpPr>
          <p:cNvPr id="3" name="Shape 1"/>
          <p:cNvSpPr/>
          <p:nvPr/>
        </p:nvSpPr>
        <p:spPr>
          <a:xfrm>
            <a:off x="837724" y="2359223"/>
            <a:ext cx="2159079" cy="1357193"/>
          </a:xfrm>
          <a:prstGeom prst="roundRect">
            <a:avLst>
              <a:gd name="adj" fmla="val 2646"/>
            </a:avLst>
          </a:prstGeom>
          <a:solidFill>
            <a:srgbClr val="315251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2798445"/>
            <a:ext cx="10596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4076462" y="28166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F9EEE7"/>
                </a:solidFill>
                <a:latin typeface="Quattrocento" pitchFamily="34" charset="0"/>
              </a:rPr>
              <a:t>Prototype and basic </a:t>
            </a:r>
            <a:r>
              <a:rPr lang="en-US" sz="2200" dirty="0" err="1" smtClean="0">
                <a:solidFill>
                  <a:srgbClr val="F9EEE7"/>
                </a:solidFill>
                <a:latin typeface="Quattrocento" pitchFamily="34" charset="0"/>
              </a:rPr>
              <a:t>gui</a:t>
            </a:r>
            <a:r>
              <a:rPr lang="en-US" sz="2200" dirty="0" smtClean="0">
                <a:solidFill>
                  <a:srgbClr val="F9EEE7"/>
                </a:solidFill>
                <a:latin typeface="Quattrocento" pitchFamily="34" charset="0"/>
              </a:rPr>
              <a:t> design is done 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36119" y="3094077"/>
            <a:ext cx="791753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3116461" y="3701177"/>
            <a:ext cx="10556558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sp>
        <p:nvSpPr>
          <p:cNvPr id="8" name="Shape 6"/>
          <p:cNvSpPr/>
          <p:nvPr/>
        </p:nvSpPr>
        <p:spPr>
          <a:xfrm>
            <a:off x="837724" y="3836075"/>
            <a:ext cx="4318278" cy="1357193"/>
          </a:xfrm>
          <a:prstGeom prst="roundRect">
            <a:avLst>
              <a:gd name="adj" fmla="val 2646"/>
            </a:avLst>
          </a:prstGeom>
          <a:solidFill>
            <a:srgbClr val="315251"/>
          </a:solidFill>
          <a:ln/>
        </p:spPr>
      </p:sp>
      <p:sp>
        <p:nvSpPr>
          <p:cNvPr id="9" name="Text 7"/>
          <p:cNvSpPr/>
          <p:nvPr/>
        </p:nvSpPr>
        <p:spPr>
          <a:xfrm>
            <a:off x="1077039" y="4275296"/>
            <a:ext cx="160377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5395317" y="4075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APP Development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95317" y="4570928"/>
            <a:ext cx="766512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 smtClean="0">
                <a:solidFill>
                  <a:srgbClr val="F9EEE7"/>
                </a:solidFill>
                <a:latin typeface="Quattrocento" pitchFamily="34" charset="0"/>
              </a:rPr>
              <a:t>Integration of AI and ML , and connecting multiple hospital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75659" y="5178028"/>
            <a:ext cx="8397359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sp>
        <p:nvSpPr>
          <p:cNvPr id="13" name="Shape 11"/>
          <p:cNvSpPr/>
          <p:nvPr/>
        </p:nvSpPr>
        <p:spPr>
          <a:xfrm>
            <a:off x="837724" y="5312926"/>
            <a:ext cx="6477476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14" name="Text 12"/>
          <p:cNvSpPr/>
          <p:nvPr/>
        </p:nvSpPr>
        <p:spPr>
          <a:xfrm>
            <a:off x="1077039" y="5943719"/>
            <a:ext cx="16275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7554516" y="55522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54516" y="6047780"/>
            <a:ext cx="599884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err="1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Depolying</a:t>
            </a:r>
            <a:r>
              <a:rPr lang="en-US" sz="1850" b="1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and finalizing</a:t>
            </a:r>
            <a:r>
              <a:rPr lang="en-US" sz="185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</a:p>
          <a:p>
            <a:pPr>
              <a:lnSpc>
                <a:spcPts val="3000"/>
              </a:lnSpc>
            </a:pPr>
            <a:r>
              <a:rPr lang="en-US" sz="1850" b="1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further working on HINDI LANGUAGE CHATBOT </a:t>
            </a:r>
            <a:endParaRPr lang="en-US" sz="18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3229" y="7677867"/>
            <a:ext cx="1917427" cy="40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83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595" y="735092"/>
            <a:ext cx="7618809" cy="1281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Conclusion: The Future of AI in Healthcare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62595" y="2452449"/>
            <a:ext cx="3645932" cy="719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50"/>
              </a:lnSpc>
              <a:buNone/>
            </a:pPr>
            <a:r>
              <a:rPr lang="en-US" sz="5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5650" dirty="0"/>
          </a:p>
        </p:txBody>
      </p:sp>
      <p:sp>
        <p:nvSpPr>
          <p:cNvPr id="5" name="Text 2"/>
          <p:cNvSpPr/>
          <p:nvPr/>
        </p:nvSpPr>
        <p:spPr>
          <a:xfrm>
            <a:off x="1303853" y="3443764"/>
            <a:ext cx="2563416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 Innovation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62595" y="3894892"/>
            <a:ext cx="3645932" cy="6972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future of healthcare is driven by AI and personalized care.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35354" y="2452449"/>
            <a:ext cx="3646051" cy="719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50"/>
              </a:lnSpc>
              <a:buNone/>
            </a:pPr>
            <a:r>
              <a:rPr lang="en-US" sz="5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5650" dirty="0"/>
          </a:p>
        </p:txBody>
      </p:sp>
      <p:sp>
        <p:nvSpPr>
          <p:cNvPr id="8" name="Text 5"/>
          <p:cNvSpPr/>
          <p:nvPr/>
        </p:nvSpPr>
        <p:spPr>
          <a:xfrm>
            <a:off x="5276612" y="3443764"/>
            <a:ext cx="2563416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Accessible Healthcare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735354" y="3894892"/>
            <a:ext cx="3646051" cy="6972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 makes healthcare more accessible and inclusive for all.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2748915" y="5354717"/>
            <a:ext cx="3646051" cy="719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50"/>
              </a:lnSpc>
              <a:buNone/>
            </a:pPr>
            <a:r>
              <a:rPr lang="en-US" sz="5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5650" dirty="0"/>
          </a:p>
        </p:txBody>
      </p:sp>
      <p:sp>
        <p:nvSpPr>
          <p:cNvPr id="11" name="Text 8"/>
          <p:cNvSpPr/>
          <p:nvPr/>
        </p:nvSpPr>
        <p:spPr>
          <a:xfrm>
            <a:off x="3290173" y="6346031"/>
            <a:ext cx="2563416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Enhanced Outcomes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2748915" y="6797159"/>
            <a:ext cx="3646051" cy="6972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 improves health outcomes and empowers patients to take control.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0" y="-17172"/>
            <a:ext cx="14717486" cy="8262461"/>
          </a:xfrm>
        </p:spPr>
      </p:pic>
      <p:cxnSp>
        <p:nvCxnSpPr>
          <p:cNvPr id="11" name="Straight Connector 10"/>
          <p:cNvCxnSpPr/>
          <p:nvPr/>
        </p:nvCxnSpPr>
        <p:spPr>
          <a:xfrm flipV="1">
            <a:off x="1621971" y="2861055"/>
            <a:ext cx="11353800" cy="66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259" y="180329"/>
            <a:ext cx="7675278" cy="110504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203198" y="3082655"/>
            <a:ext cx="10541971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SzPct val="25000"/>
            </a:pPr>
            <a:r>
              <a:rPr lang="en-IN" sz="288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Second Year Project Synopsis</a:t>
            </a:r>
          </a:p>
          <a:p>
            <a:pPr lvl="0" algn="ctr">
              <a:buSzPct val="25000"/>
            </a:pPr>
            <a:r>
              <a:rPr lang="en-IN" sz="288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Submitted by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DF18845-4075-32C5-8F4A-4F40F86E837F}"/>
              </a:ext>
            </a:extLst>
          </p:cNvPr>
          <p:cNvSpPr txBox="1"/>
          <p:nvPr/>
        </p:nvSpPr>
        <p:spPr>
          <a:xfrm>
            <a:off x="1828800" y="1439127"/>
            <a:ext cx="10825699" cy="1421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SzPct val="25000"/>
            </a:pPr>
            <a:r>
              <a:rPr lang="en-US" sz="4320" b="1" u="sng" dirty="0">
                <a:solidFill>
                  <a:schemeClr val="accent2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AI-BASED PREDICTIVE HEALTHCARE </a:t>
            </a:r>
            <a:r>
              <a:rPr lang="en-US" sz="4320" b="1" u="sng" dirty="0" smtClean="0">
                <a:solidFill>
                  <a:schemeClr val="accent2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SYSTEM</a:t>
            </a:r>
          </a:p>
          <a:p>
            <a:pPr lvl="0" algn="ctr">
              <a:buSzPct val="25000"/>
            </a:pPr>
            <a:r>
              <a:rPr lang="en-US" sz="4320" b="1" u="sng" dirty="0" smtClean="0">
                <a:solidFill>
                  <a:schemeClr val="accent2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AND APPOI</a:t>
            </a:r>
            <a:endParaRPr lang="en-IN" sz="4320" b="1" u="sng" dirty="0">
              <a:solidFill>
                <a:schemeClr val="accent2"/>
              </a:solidFill>
              <a:ea typeface="Cambria" panose="020405030504060302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0D4C745-33B7-0116-E20F-11A7F0DFD46F}"/>
              </a:ext>
            </a:extLst>
          </p:cNvPr>
          <p:cNvSpPr txBox="1"/>
          <p:nvPr/>
        </p:nvSpPr>
        <p:spPr>
          <a:xfrm>
            <a:off x="0" y="7331761"/>
            <a:ext cx="10300838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ct val="25000"/>
            </a:pPr>
            <a:r>
              <a:rPr lang="en-IN" sz="216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Industry Mentor: </a:t>
            </a:r>
            <a:r>
              <a:rPr lang="en-IN" sz="2160" b="1" dirty="0" err="1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Dr.</a:t>
            </a:r>
            <a:r>
              <a:rPr lang="en-IN" sz="216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  A K VERMA</a:t>
            </a:r>
          </a:p>
          <a:p>
            <a:pPr lvl="0">
              <a:buSzPct val="25000"/>
            </a:pPr>
            <a:r>
              <a:rPr lang="en-IN" sz="216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Faculty Mentor: </a:t>
            </a:r>
            <a:r>
              <a:rPr lang="en-IN" sz="2160" b="1" dirty="0" err="1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Dr.</a:t>
            </a:r>
            <a:r>
              <a:rPr lang="en-IN" sz="216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 </a:t>
            </a:r>
            <a:r>
              <a:rPr lang="en-IN" sz="2160" b="1" dirty="0" err="1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Tanu</a:t>
            </a:r>
            <a:r>
              <a:rPr lang="en-IN" sz="216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603050405020304" pitchFamily="18" charset="0"/>
                <a:sym typeface="Arial"/>
              </a:rPr>
              <a:t> Gupta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7398181"/>
              </p:ext>
            </p:extLst>
          </p:nvPr>
        </p:nvGraphicFramePr>
        <p:xfrm>
          <a:off x="3833337" y="4263095"/>
          <a:ext cx="7315200" cy="890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/>
                <a:gridCol w="3657600"/>
              </a:tblGrid>
              <a:tr h="438912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NAME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ROLL NO.</a:t>
                      </a:r>
                    </a:p>
                  </a:txBody>
                  <a:tcPr marL="109728" marR="109728" marT="54864" marB="54864"/>
                </a:tc>
              </a:tr>
              <a:tr h="438912">
                <a:tc>
                  <a:txBody>
                    <a:bodyPr/>
                    <a:lstStyle/>
                    <a:p>
                      <a:pPr algn="l"/>
                      <a:r>
                        <a:rPr lang="en-US" sz="2200" dirty="0" smtClean="0"/>
                        <a:t>Gaurav</a:t>
                      </a:r>
                      <a:r>
                        <a:rPr lang="en-US" sz="2200" baseline="0" dirty="0" smtClean="0"/>
                        <a:t> Bhatt</a:t>
                      </a:r>
                      <a:endParaRPr lang="en-US" sz="22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2301010482</a:t>
                      </a:r>
                      <a:endParaRPr lang="en-US" sz="2200" dirty="0"/>
                    </a:p>
                  </a:txBody>
                  <a:tcPr marL="109728" marR="109728" marT="54864" marB="54864"/>
                </a:tc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925" y="7502312"/>
            <a:ext cx="2894112" cy="41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96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984897"/>
            <a:ext cx="872680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Collaboration with Verma Hospital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26327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are proud to collaborate with Verma Hospital under the leadership of Dr. A. K. Verma.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614761" y="426327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partnership brings our AI-powered solutions to a real-world setting, improving patient care.</a:t>
            </a:r>
            <a:endParaRPr lang="en-US" sz="185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3229" y="7677867"/>
            <a:ext cx="1917427" cy="408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7136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Seamless Doctor Appointment Scheduling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138368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3776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Easy Scheduling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873222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AI-powered scheduling system makes booking appointments simple.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138368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33776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Optimized Availability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3873222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system considers doctor availability and patient preferences.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500926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7402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Time-Saving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6235779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Patients can schedule appointments quickly and easily.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3165" y="796885"/>
            <a:ext cx="7570470" cy="1322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Introducing the Hindi Language Chatbot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165" y="2456378"/>
            <a:ext cx="561975" cy="5619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73165" y="3243143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Language Support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73165" y="3708440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chatbot provides Hindi language support for a more inclusive experience.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6993" y="2456378"/>
            <a:ext cx="561975" cy="5619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6993" y="3243143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24/7 Assistance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26993" y="3708440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Patients can ask questions, get information, and schedule appointments.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3165" y="5461516"/>
            <a:ext cx="561975" cy="5619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73165" y="6248281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Enhanced Access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73165" y="6713577"/>
            <a:ext cx="361664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chatbot removes language barriers and improves accessibility.</a:t>
            </a:r>
            <a:endParaRPr lang="en-US" sz="175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3229" y="7677867"/>
            <a:ext cx="1917427" cy="408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2490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Streamlining the Patient Journey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1457" y="2891909"/>
            <a:ext cx="30480" cy="4212669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5" name="Shape 2"/>
          <p:cNvSpPr/>
          <p:nvPr/>
        </p:nvSpPr>
        <p:spPr>
          <a:xfrm>
            <a:off x="1435477" y="3415070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6" name="Shape 3"/>
          <p:cNvSpPr/>
          <p:nvPr/>
        </p:nvSpPr>
        <p:spPr>
          <a:xfrm>
            <a:off x="927437" y="316110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1136868" y="3261360"/>
            <a:ext cx="11965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13290" y="3131225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Patients can easily access healthcare services through our AI-powered platform.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1435477" y="4899065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0" name="Shape 7"/>
          <p:cNvSpPr/>
          <p:nvPr/>
        </p:nvSpPr>
        <p:spPr>
          <a:xfrm>
            <a:off x="927437" y="46451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106031" y="4745355"/>
            <a:ext cx="18121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513290" y="4615220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platform connects patients with doctors, schedules appointments, and provides support.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1435477" y="6383060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4" name="Shape 11"/>
          <p:cNvSpPr/>
          <p:nvPr/>
        </p:nvSpPr>
        <p:spPr>
          <a:xfrm>
            <a:off x="927437" y="612909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5" name="Text 12"/>
          <p:cNvSpPr/>
          <p:nvPr/>
        </p:nvSpPr>
        <p:spPr>
          <a:xfrm>
            <a:off x="1104721" y="6229350"/>
            <a:ext cx="18383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513290" y="6099215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Patients experience a seamless and efficient journey through the healthcare system.</a:t>
            </a:r>
            <a:endParaRPr lang="en-US" sz="18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0866" y="-230025"/>
            <a:ext cx="6355734" cy="86896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050" y="8071549"/>
            <a:ext cx="1282766" cy="2730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8079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Improving Accessibility and Inclusivity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617000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495901" y="36170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Language Support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95901" y="4112538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Hindi chatbot ensures that all patients can access information.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617000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5349835" y="36170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Easy Navigation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49835" y="4112538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platform is designed to be user-friendly and accessible for everyone.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770126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495901" y="57701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Personalized Care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95901" y="6265664"/>
            <a:ext cx="681037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 helps provide tailored care to meet individual needs.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76457"/>
            <a:ext cx="857535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Real-world Relevance and Impact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359223"/>
            <a:ext cx="2159079" cy="1357193"/>
          </a:xfrm>
          <a:prstGeom prst="roundRect">
            <a:avLst>
              <a:gd name="adj" fmla="val 2646"/>
            </a:avLst>
          </a:prstGeom>
          <a:solidFill>
            <a:srgbClr val="315251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2798445"/>
            <a:ext cx="10596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3236119" y="259853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Verma Hospital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36119" y="3094077"/>
            <a:ext cx="791753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technology is actively used at Verma Hospital, improving patient care.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3116461" y="3701177"/>
            <a:ext cx="10556558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sp>
        <p:nvSpPr>
          <p:cNvPr id="8" name="Shape 6"/>
          <p:cNvSpPr/>
          <p:nvPr/>
        </p:nvSpPr>
        <p:spPr>
          <a:xfrm>
            <a:off x="837724" y="3836075"/>
            <a:ext cx="4318278" cy="1357193"/>
          </a:xfrm>
          <a:prstGeom prst="roundRect">
            <a:avLst>
              <a:gd name="adj" fmla="val 2646"/>
            </a:avLst>
          </a:prstGeom>
          <a:solidFill>
            <a:srgbClr val="315251"/>
          </a:solidFill>
          <a:ln/>
        </p:spPr>
      </p:sp>
      <p:sp>
        <p:nvSpPr>
          <p:cNvPr id="9" name="Text 7"/>
          <p:cNvSpPr/>
          <p:nvPr/>
        </p:nvSpPr>
        <p:spPr>
          <a:xfrm>
            <a:off x="1077039" y="4275296"/>
            <a:ext cx="160377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5395317" y="4075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Patient Satisfaction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95317" y="4570928"/>
            <a:ext cx="766512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platform has received positive feedback from patients and doctors.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75659" y="5178028"/>
            <a:ext cx="8397359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sp>
        <p:nvSpPr>
          <p:cNvPr id="13" name="Shape 11"/>
          <p:cNvSpPr/>
          <p:nvPr/>
        </p:nvSpPr>
        <p:spPr>
          <a:xfrm>
            <a:off x="837724" y="5312926"/>
            <a:ext cx="6477476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14" name="Text 12"/>
          <p:cNvSpPr/>
          <p:nvPr/>
        </p:nvSpPr>
        <p:spPr>
          <a:xfrm>
            <a:off x="1077039" y="5943719"/>
            <a:ext cx="16275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7554516" y="55522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Improved Efficiency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54516" y="6047780"/>
            <a:ext cx="599884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AI system streamlines processes and reduces wait times.</a:t>
            </a:r>
            <a:endParaRPr lang="en-US" sz="18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3229" y="7677867"/>
            <a:ext cx="1917427" cy="408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34595" y="612411"/>
            <a:ext cx="982730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i="1" dirty="0" smtClean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METHODOLOGY</a:t>
            </a:r>
            <a:endParaRPr lang="en-US" sz="4400" b="1" i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638" y="3400544"/>
            <a:ext cx="2137529" cy="8305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3360" y="3665101"/>
            <a:ext cx="10596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5384482" y="3639860"/>
            <a:ext cx="193679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Python , </a:t>
            </a:r>
            <a:r>
              <a:rPr lang="en-US" sz="2200" dirty="0" err="1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tkinter</a:t>
            </a:r>
            <a:r>
              <a:rPr lang="en-US" sz="22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[GUI]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204936" y="4245769"/>
            <a:ext cx="8527971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814" y="4290893"/>
            <a:ext cx="4275058" cy="8305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96095" y="4466868"/>
            <a:ext cx="160377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6453187" y="4530209"/>
            <a:ext cx="171616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Google </a:t>
            </a: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Map </a:t>
            </a:r>
            <a:r>
              <a:rPr lang="en-US" sz="220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api</a:t>
            </a: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, SQL for management 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6273641" y="5136118"/>
            <a:ext cx="7459266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09" y="5181243"/>
            <a:ext cx="6412587" cy="8305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95023" y="5357217"/>
            <a:ext cx="16275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8"/>
          <p:cNvSpPr/>
          <p:nvPr/>
        </p:nvSpPr>
        <p:spPr>
          <a:xfrm>
            <a:off x="7522012" y="5420558"/>
            <a:ext cx="263592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Tensor Flow , </a:t>
            </a:r>
            <a:r>
              <a:rPr lang="en-US" sz="220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github</a:t>
            </a: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[AI MODEL </a:t>
            </a:r>
            <a:r>
              <a:rPr lang="en-US" sz="220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] [HINDI CHATBOT] </a:t>
            </a:r>
            <a:endParaRPr lang="en-US" sz="22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3229" y="7677867"/>
            <a:ext cx="1917427" cy="408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413</Words>
  <Application>Microsoft Office PowerPoint</Application>
  <PresentationFormat>Custom</PresentationFormat>
  <Paragraphs>88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Times New Roman</vt:lpstr>
      <vt:lpstr>Quattrocento</vt:lpstr>
      <vt:lpstr>Calibri Light</vt:lpstr>
      <vt:lpstr>Cambria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6</cp:revision>
  <dcterms:created xsi:type="dcterms:W3CDTF">2025-02-04T04:54:55Z</dcterms:created>
  <dcterms:modified xsi:type="dcterms:W3CDTF">2025-02-04T06:57:44Z</dcterms:modified>
</cp:coreProperties>
</file>